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6" r:id="rId2"/>
    <p:sldId id="280" r:id="rId3"/>
    <p:sldId id="259" r:id="rId4"/>
    <p:sldId id="282" r:id="rId5"/>
    <p:sldId id="298" r:id="rId6"/>
    <p:sldId id="301" r:id="rId7"/>
    <p:sldId id="306" r:id="rId8"/>
    <p:sldId id="307" r:id="rId9"/>
    <p:sldId id="283" r:id="rId10"/>
    <p:sldId id="258" r:id="rId11"/>
    <p:sldId id="272" r:id="rId12"/>
    <p:sldId id="296" r:id="rId13"/>
    <p:sldId id="273" r:id="rId14"/>
    <p:sldId id="274" r:id="rId15"/>
    <p:sldId id="263" r:id="rId16"/>
    <p:sldId id="284" r:id="rId17"/>
    <p:sldId id="286" r:id="rId18"/>
    <p:sldId id="304" r:id="rId19"/>
    <p:sldId id="303" r:id="rId20"/>
    <p:sldId id="302" r:id="rId21"/>
    <p:sldId id="257" r:id="rId22"/>
    <p:sldId id="270" r:id="rId23"/>
    <p:sldId id="297" r:id="rId24"/>
    <p:sldId id="299" r:id="rId25"/>
    <p:sldId id="271" r:id="rId26"/>
    <p:sldId id="256" r:id="rId27"/>
    <p:sldId id="267" r:id="rId28"/>
    <p:sldId id="268" r:id="rId29"/>
    <p:sldId id="269" r:id="rId30"/>
    <p:sldId id="281" r:id="rId31"/>
    <p:sldId id="288" r:id="rId32"/>
    <p:sldId id="276" r:id="rId33"/>
    <p:sldId id="305" r:id="rId34"/>
    <p:sldId id="277" r:id="rId35"/>
    <p:sldId id="294" r:id="rId36"/>
  </p:sldIdLst>
  <p:sldSz cx="9144000" cy="6858000" type="screen4x3"/>
  <p:notesSz cx="6797675" cy="985678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0" autoAdjust="0"/>
    <p:restoredTop sz="99838" autoAdjust="0"/>
  </p:normalViewPr>
  <p:slideViewPr>
    <p:cSldViewPr snapToGrid="0" snapToObjects="1">
      <p:cViewPr>
        <p:scale>
          <a:sx n="77" d="100"/>
          <a:sy n="77" d="100"/>
        </p:scale>
        <p:origin x="-370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11B5A2A-F4F8-4F2F-8C6E-741AFB0F85E1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6DE9111-2F24-4578-B355-83B2F42D9C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81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97095E-6FC0-43AF-81D3-0DA1C1BD1A4A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81538"/>
            <a:ext cx="54356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6148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A4DF40-CFDF-457D-A7B2-C7BF097EAD3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552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041B1-C530-41EF-AD80-4CD7A5AAB88E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1C4C-17AB-41D6-9D91-C659B9DD0A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620EC-1344-4400-A393-EF5DA6E828AB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04747-A3E5-4BEF-B80E-DF8C856193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6BD5-F13B-4DAC-8A2D-2083308A6762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6AE73-E03D-4073-ADF6-C97651B6F2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59D66-DB4A-46F1-947E-5E0B1EF13562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838A-1817-4F76-876B-A34068709A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46C8-B2D5-4397-83DA-70F957ABDA4D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A221-6BD8-4F24-8237-B9799B6BD1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36FC-B4F1-446A-896B-3EA0BADB94F4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68920-65BF-4E27-9FD9-CD5517061C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3C5D-1E7B-430B-B5DF-13FDD382FEAC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A528-903D-4E4B-ABC5-F080E48CDE4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38DD-B555-4656-9A45-1BA6004E06EE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71902-F52E-4F27-9897-B5A77606B0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36B9-A550-4C75-B6D4-86B72142540E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3ECA-112A-4BBE-B463-A6CD07CB00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A60B-0CC0-43CC-83DE-4F9272E76C7A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6967-C675-4329-B0AF-71639E23664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1BC27-FA76-4940-A828-36BA2B2DBB31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E6909-64CA-42B2-BFC3-F12673A03A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CBBD-2CCA-4B6C-8D44-087D79F3BCCE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D197-E549-47D9-A5A5-4BBA640902F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  <a:endParaRPr lang="nl-NL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2B4BEB-26BA-4456-9E33-F356836C797D}" type="datetimeFigureOut">
              <a:rPr lang="nl-NL"/>
              <a:pPr>
                <a:defRPr/>
              </a:pPr>
              <a:t>11-6-2014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C0A327-63A5-4550-A65D-2EA07B46D8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zondverzekerd.nl/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8275"/>
          </a:xfrm>
        </p:spPr>
        <p:txBody>
          <a:bodyPr/>
          <a:lstStyle/>
          <a:p>
            <a:r>
              <a:rPr lang="nl-NL" smtClean="0"/>
              <a:t>Minima regelingen Tilburg</a:t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mtClean="0"/>
              <a:t/>
            </a:r>
            <a:br>
              <a:rPr lang="nl-NL" smtClean="0"/>
            </a:br>
            <a:r>
              <a:rPr lang="nl-NL" sz="2400" smtClean="0"/>
              <a:t>Team Maatschappelijke Ondersteuning</a:t>
            </a:r>
            <a:br>
              <a:rPr lang="nl-NL" sz="2400" smtClean="0"/>
            </a:br>
            <a:r>
              <a:rPr lang="nl-NL" sz="2400" smtClean="0"/>
              <a:t/>
            </a:r>
            <a:br>
              <a:rPr lang="nl-NL" sz="2400" smtClean="0"/>
            </a:br>
            <a:r>
              <a:rPr lang="nl-NL" sz="2400" smtClean="0"/>
              <a:t>Jeroen Vermetten</a:t>
            </a:r>
            <a:endParaRPr lang="nl-NL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Collectieve Zorgverzekering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smtClean="0"/>
              <a:t>    </a:t>
            </a:r>
            <a:r>
              <a:rPr lang="nl-NL" sz="2400" smtClean="0"/>
              <a:t>De gemeente Tilburg heeft collectieve verzekeringen afgesloten met CZ en VGZ. Heeft u een inkomen tot 130% van de voor u geldende bijstandsnorm én geen of een klein vermogen? Dan kunt u van deze verzekering gebruik maken</a:t>
            </a:r>
          </a:p>
          <a:p>
            <a:pPr>
              <a:buFont typeface="Arial" charset="0"/>
              <a:buNone/>
            </a:pPr>
            <a:endParaRPr lang="nl-NL" sz="2800" smtClean="0"/>
          </a:p>
          <a:p>
            <a:pPr>
              <a:buFont typeface="Arial" charset="0"/>
              <a:buNone/>
            </a:pPr>
            <a:r>
              <a:rPr lang="nl-NL" sz="2800" smtClean="0"/>
              <a:t>    </a:t>
            </a:r>
            <a:endParaRPr lang="nl-NL" sz="28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Collectieve Zorgverzekering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r>
              <a:rPr lang="nl-NL" sz="2400" smtClean="0"/>
              <a:t>Tot 110% = extra gemeentelijke bijdrage € 8,43</a:t>
            </a:r>
          </a:p>
          <a:p>
            <a:r>
              <a:rPr lang="nl-NL" sz="2400" smtClean="0"/>
              <a:t>Tot 130% = collectief voordeel</a:t>
            </a:r>
          </a:p>
          <a:p>
            <a:r>
              <a:rPr lang="nl-NL" sz="2400" smtClean="0"/>
              <a:t>CZ en VGZ</a:t>
            </a:r>
          </a:p>
          <a:p>
            <a:r>
              <a:rPr lang="nl-NL" sz="2400" smtClean="0"/>
              <a:t>Geen betalingsachterstand (premie)</a:t>
            </a:r>
          </a:p>
          <a:p>
            <a:r>
              <a:rPr lang="nl-NL" sz="2400" smtClean="0">
                <a:hlinkClick r:id="rId2"/>
              </a:rPr>
              <a:t>www.gezondverzekerd.nl</a:t>
            </a:r>
            <a:endParaRPr lang="nl-NL" sz="2400" smtClean="0"/>
          </a:p>
          <a:p>
            <a:r>
              <a:rPr lang="nl-NL" sz="2400" smtClean="0"/>
              <a:t>CZ = € 114,42 of € 122,85 </a:t>
            </a:r>
          </a:p>
          <a:p>
            <a:r>
              <a:rPr lang="nl-NL" sz="2400" smtClean="0"/>
              <a:t>VGZ = € 117,63 of € 126,06</a:t>
            </a:r>
          </a:p>
          <a:p>
            <a:pPr>
              <a:buFont typeface="Arial" charset="0"/>
              <a:buNone/>
            </a:pPr>
            <a:endParaRPr lang="nl-NL" sz="2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2" name="Group 28"/>
          <p:cNvGraphicFramePr>
            <a:graphicFrameLocks noGrp="1"/>
          </p:cNvGraphicFramePr>
          <p:nvPr/>
        </p:nvGraphicFramePr>
        <p:xfrm>
          <a:off x="-952500" y="2513013"/>
          <a:ext cx="11050588" cy="2200275"/>
        </p:xfrm>
        <a:graphic>
          <a:graphicData uri="http://schemas.openxmlformats.org/drawingml/2006/table">
            <a:tbl>
              <a:tblPr/>
              <a:tblGrid>
                <a:gridCol w="5300663"/>
                <a:gridCol w="3106737"/>
                <a:gridCol w="26431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U bent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100% bijstand     110% bijstand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130% bijstand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21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€ 643,41               € 707,75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€ 836,43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22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€ 707,75               € 778,53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€ 920,08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23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€ 900,77               € 990,85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€ 1171,00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ouder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€ 1158,13             € 1273,94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€ 1505,57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Gehuwd/samenwonend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€ 1286,81             € 1415,49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€ 1672,85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90625" y="1325563"/>
            <a:ext cx="7372350" cy="52228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6650" y="1247775"/>
            <a:ext cx="7426325" cy="53133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/>
          </p:cNvSpPr>
          <p:nvPr>
            <p:ph type="title" idx="4294967295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Bijzondere bijstand</a:t>
            </a:r>
          </a:p>
        </p:txBody>
      </p:sp>
      <p:sp>
        <p:nvSpPr>
          <p:cNvPr id="23554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400" smtClean="0"/>
              <a:t>     Bijzondere bijstand is voor noodzakelijke kosten die u zelf niet kunt betalen. Iedereen met een laag inkomen en weinig vermogen kan bijzondere bijstand aanvragen. Dus ook mensen met een ander inkomen dan een uitkering WWB 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/>
          </p:cNvSpPr>
          <p:nvPr>
            <p:ph type="title" idx="4294967295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Bijzondere bijstand</a:t>
            </a:r>
          </a:p>
        </p:txBody>
      </p:sp>
      <p:sp>
        <p:nvSpPr>
          <p:cNvPr id="2457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155700" y="2201863"/>
            <a:ext cx="7543800" cy="3924300"/>
          </a:xfrm>
        </p:spPr>
        <p:txBody>
          <a:bodyPr/>
          <a:lstStyle/>
          <a:p>
            <a:r>
              <a:rPr lang="nl-NL" sz="2400" smtClean="0"/>
              <a:t>Kosten zijn noodzakelijk</a:t>
            </a:r>
          </a:p>
          <a:p>
            <a:r>
              <a:rPr lang="nl-NL" sz="2400" smtClean="0"/>
              <a:t>Kosten worden niet anders vergoed</a:t>
            </a:r>
          </a:p>
          <a:p>
            <a:r>
              <a:rPr lang="nl-NL" sz="2400" smtClean="0"/>
              <a:t>Kosten zijn ontstaan door bijzondere omstandigheden (in het individuele geval)</a:t>
            </a:r>
          </a:p>
          <a:p>
            <a:r>
              <a:rPr lang="nl-NL" sz="2400" smtClean="0"/>
              <a:t>Vooraf aanvragen</a:t>
            </a:r>
          </a:p>
          <a:p>
            <a:r>
              <a:rPr lang="nl-NL" sz="2400" smtClean="0"/>
              <a:t>Reserveren en aflossen bij duurzame gebruiksgoederen</a:t>
            </a:r>
          </a:p>
          <a:p>
            <a:r>
              <a:rPr lang="nl-NL" sz="2400" smtClean="0"/>
              <a:t>Draagkracht uit inkomen en vermogen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/>
          </p:cNvSpPr>
          <p:nvPr>
            <p:ph type="title" idx="4294967295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Draagkracht uit inkomen</a:t>
            </a:r>
          </a:p>
        </p:txBody>
      </p:sp>
      <p:sp>
        <p:nvSpPr>
          <p:cNvPr id="27650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r>
              <a:rPr lang="nl-NL" sz="2800" smtClean="0"/>
              <a:t>Noodzaak vaststellen</a:t>
            </a:r>
          </a:p>
          <a:p>
            <a:r>
              <a:rPr lang="nl-NL" sz="2800" smtClean="0"/>
              <a:t>Vergelijk met bijstandsnorm</a:t>
            </a:r>
          </a:p>
          <a:p>
            <a:r>
              <a:rPr lang="nl-NL" sz="2800" smtClean="0"/>
              <a:t>Rekening houden met extra uitgaven</a:t>
            </a:r>
          </a:p>
          <a:p>
            <a:pPr lvl="1"/>
            <a:r>
              <a:rPr lang="nl-NL" sz="2400" smtClean="0"/>
              <a:t>O.a extra woonkosten</a:t>
            </a:r>
          </a:p>
          <a:p>
            <a:pPr lvl="1"/>
            <a:r>
              <a:rPr lang="nl-NL" sz="2400" smtClean="0"/>
              <a:t>Gemeentelijke belastingen </a:t>
            </a:r>
          </a:p>
          <a:p>
            <a:r>
              <a:rPr lang="nl-NL" sz="2800" smtClean="0"/>
              <a:t>Afgeleide draagkracht</a:t>
            </a:r>
            <a:endParaRPr lang="nl-NL" sz="28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Group 2"/>
          <p:cNvGraphicFramePr>
            <a:graphicFrameLocks noGrp="1"/>
          </p:cNvGraphicFramePr>
          <p:nvPr/>
        </p:nvGraphicFramePr>
        <p:xfrm>
          <a:off x="1371600" y="2519363"/>
          <a:ext cx="6400800" cy="2468562"/>
        </p:xfrm>
        <a:graphic>
          <a:graphicData uri="http://schemas.openxmlformats.org/drawingml/2006/table">
            <a:tbl>
              <a:tblPr/>
              <a:tblGrid>
                <a:gridCol w="3684588"/>
                <a:gridCol w="612775"/>
                <a:gridCol w="2103437"/>
              </a:tblGrid>
              <a:tr h="274638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bent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Uw vermogen is lager dan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21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22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Alleenstaande 23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ouder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€ 11.700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Gehuwd/samenwonend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€ 11.700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2" name="Rectangle 25"/>
          <p:cNvSpPr>
            <a:spLocks noGrp="1"/>
          </p:cNvSpPr>
          <p:nvPr>
            <p:ph type="title"/>
          </p:nvPr>
        </p:nvSpPr>
        <p:spPr>
          <a:xfrm>
            <a:off x="457200" y="1136650"/>
            <a:ext cx="8229600" cy="815975"/>
          </a:xfrm>
        </p:spPr>
        <p:txBody>
          <a:bodyPr/>
          <a:lstStyle/>
          <a:p>
            <a:r>
              <a:rPr lang="nl-NL" smtClean="0"/>
              <a:t>Draagkracht uit vermogen</a:t>
            </a:r>
          </a:p>
        </p:txBody>
      </p:sp>
      <p:sp>
        <p:nvSpPr>
          <p:cNvPr id="28693" name="Rectangle 26"/>
          <p:cNvSpPr>
            <a:spLocks noGrp="1"/>
          </p:cNvSpPr>
          <p:nvPr>
            <p:ph type="body" idx="1"/>
          </p:nvPr>
        </p:nvSpPr>
        <p:spPr>
          <a:xfrm>
            <a:off x="457200" y="2519363"/>
            <a:ext cx="8229600" cy="360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mtClean="0"/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/>
          </p:cNvSpPr>
          <p:nvPr>
            <p:ph type="title" idx="4294967295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Bijzondere bijstand (o.a.)</a:t>
            </a:r>
          </a:p>
        </p:txBody>
      </p:sp>
      <p:sp>
        <p:nvSpPr>
          <p:cNvPr id="2969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400" smtClean="0"/>
              <a:t>(niet) medische kosten</a:t>
            </a:r>
          </a:p>
          <a:p>
            <a:pPr lvl="1">
              <a:lnSpc>
                <a:spcPct val="90000"/>
              </a:lnSpc>
            </a:pPr>
            <a:r>
              <a:rPr lang="nl-NL" sz="2000" smtClean="0"/>
              <a:t>Maaltijdvoorziening</a:t>
            </a:r>
          </a:p>
          <a:p>
            <a:pPr lvl="1">
              <a:lnSpc>
                <a:spcPct val="90000"/>
              </a:lnSpc>
            </a:pPr>
            <a:r>
              <a:rPr lang="nl-NL" sz="2000" smtClean="0"/>
              <a:t>Alarmering</a:t>
            </a:r>
          </a:p>
          <a:p>
            <a:pPr lvl="1">
              <a:lnSpc>
                <a:spcPct val="90000"/>
              </a:lnSpc>
            </a:pPr>
            <a:r>
              <a:rPr lang="nl-NL" sz="2000" smtClean="0"/>
              <a:t>Bewassing</a:t>
            </a:r>
          </a:p>
          <a:p>
            <a:pPr lvl="1">
              <a:lnSpc>
                <a:spcPct val="90000"/>
              </a:lnSpc>
            </a:pPr>
            <a:r>
              <a:rPr lang="nl-NL" sz="2000" smtClean="0"/>
              <a:t>Eigen bijdrage WMO / HBH (CAK)</a:t>
            </a:r>
          </a:p>
          <a:p>
            <a:pPr>
              <a:lnSpc>
                <a:spcPct val="90000"/>
              </a:lnSpc>
            </a:pPr>
            <a:r>
              <a:rPr lang="nl-NL" sz="2400" smtClean="0"/>
              <a:t>Eigen betaling Hulp Aan Huis</a:t>
            </a:r>
          </a:p>
          <a:p>
            <a:pPr>
              <a:lnSpc>
                <a:spcPct val="90000"/>
              </a:lnSpc>
            </a:pPr>
            <a:r>
              <a:rPr lang="nl-NL" sz="2400" smtClean="0"/>
              <a:t>Juridische kosten</a:t>
            </a:r>
          </a:p>
          <a:p>
            <a:pPr>
              <a:lnSpc>
                <a:spcPct val="90000"/>
              </a:lnSpc>
            </a:pPr>
            <a:r>
              <a:rPr lang="nl-NL" sz="2400" smtClean="0"/>
              <a:t>Woonkostentoeslag</a:t>
            </a:r>
          </a:p>
          <a:p>
            <a:pPr>
              <a:lnSpc>
                <a:spcPct val="90000"/>
              </a:lnSpc>
            </a:pPr>
            <a:r>
              <a:rPr lang="nl-NL" sz="2400" smtClean="0"/>
              <a:t>Bewindvoering</a:t>
            </a:r>
          </a:p>
          <a:p>
            <a:pPr>
              <a:lnSpc>
                <a:spcPct val="90000"/>
              </a:lnSpc>
            </a:pPr>
            <a:r>
              <a:rPr lang="nl-NL" sz="2400" smtClean="0"/>
              <a:t>Computer schoolgaand kind</a:t>
            </a:r>
            <a:endParaRPr lang="nl-NL" sz="24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/>
          </p:cNvSpPr>
          <p:nvPr>
            <p:ph type="title" idx="4294967295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Wat gaan we doen? </a:t>
            </a:r>
          </a:p>
        </p:txBody>
      </p:sp>
      <p:sp>
        <p:nvSpPr>
          <p:cNvPr id="17410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r>
              <a:rPr lang="nl-NL" sz="2400" smtClean="0"/>
              <a:t>Kennismaking met de gemeentelijke regelingen</a:t>
            </a:r>
          </a:p>
          <a:p>
            <a:r>
              <a:rPr lang="nl-NL" sz="2400" smtClean="0"/>
              <a:t>Nadere informatie omtrent deze regelingen</a:t>
            </a:r>
          </a:p>
          <a:p>
            <a:r>
              <a:rPr lang="nl-NL" sz="2400" smtClean="0"/>
              <a:t>Er mee aan de slag</a:t>
            </a:r>
          </a:p>
          <a:p>
            <a:pPr lvl="1"/>
            <a:r>
              <a:rPr lang="nl-NL" sz="2000" smtClean="0"/>
              <a:t>Voor u zelf</a:t>
            </a:r>
          </a:p>
          <a:p>
            <a:pPr lvl="1"/>
            <a:r>
              <a:rPr lang="nl-NL" sz="2000" smtClean="0"/>
              <a:t>Of voor mensen in uw omgeving</a:t>
            </a:r>
          </a:p>
          <a:p>
            <a:pPr>
              <a:buFont typeface="Arial" charset="0"/>
              <a:buNone/>
            </a:pPr>
            <a:endParaRPr lang="nl-NL" sz="2800" smtClean="0"/>
          </a:p>
          <a:p>
            <a:pPr>
              <a:buFont typeface="Arial" charset="0"/>
              <a:buNone/>
            </a:pPr>
            <a:r>
              <a:rPr lang="nl-NL" sz="2800" smtClean="0"/>
              <a:t>    </a:t>
            </a:r>
            <a:endParaRPr lang="nl-NL" sz="28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/>
          </p:cNvSpPr>
          <p:nvPr>
            <p:ph type="title" idx="4294967295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z="4000" smtClean="0"/>
              <a:t>Duurzame gebruiksgoederen (o.a.)</a:t>
            </a:r>
          </a:p>
        </p:txBody>
      </p:sp>
      <p:sp>
        <p:nvSpPr>
          <p:cNvPr id="26626" name="Rectangle 8"/>
          <p:cNvSpPr>
            <a:spLocks noGrp="1"/>
          </p:cNvSpPr>
          <p:nvPr>
            <p:ph type="body" sz="half" idx="4294967295"/>
          </p:nvPr>
        </p:nvSpPr>
        <p:spPr>
          <a:xfrm>
            <a:off x="1193800" y="2214563"/>
            <a:ext cx="7543800" cy="3924300"/>
          </a:xfrm>
        </p:spPr>
        <p:txBody>
          <a:bodyPr/>
          <a:lstStyle/>
          <a:p>
            <a:r>
              <a:rPr lang="nl-NL" sz="2400" smtClean="0"/>
              <a:t>Huishoudelijk apparatuur</a:t>
            </a:r>
          </a:p>
          <a:p>
            <a:pPr lvl="1"/>
            <a:r>
              <a:rPr lang="nl-NL" sz="2000" smtClean="0"/>
              <a:t>O.a. wasmachine </a:t>
            </a:r>
          </a:p>
          <a:p>
            <a:r>
              <a:rPr lang="nl-NL" sz="2400" smtClean="0"/>
              <a:t>Meubilair </a:t>
            </a:r>
          </a:p>
          <a:p>
            <a:pPr lvl="1"/>
            <a:r>
              <a:rPr lang="nl-NL" sz="2000" smtClean="0"/>
              <a:t>O.a. bankstel</a:t>
            </a:r>
          </a:p>
          <a:p>
            <a:r>
              <a:rPr lang="nl-NL" sz="2400" smtClean="0"/>
              <a:t>Stoffering</a:t>
            </a:r>
          </a:p>
          <a:p>
            <a:pPr lvl="1"/>
            <a:r>
              <a:rPr lang="nl-NL" sz="2000" smtClean="0"/>
              <a:t>O.a. vloerbedekking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Langdurigheidstoeslag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400" smtClean="0"/>
              <a:t>	De langdurigheidstoeslag is een extra bedrag dat de gemeente geeft aan mensen die vijf jaar of langer moeten rondkomen van een klein inkomen én geen of een klein vermogen hebben. </a:t>
            </a:r>
          </a:p>
          <a:p>
            <a:pPr>
              <a:buFont typeface="Arial" charset="0"/>
              <a:buNone/>
            </a:pPr>
            <a:endParaRPr lang="nl-NL" sz="2400" smtClean="0"/>
          </a:p>
          <a:p>
            <a:pPr>
              <a:buFont typeface="Arial" charset="0"/>
              <a:buNone/>
            </a:pPr>
            <a:r>
              <a:rPr lang="nl-NL" sz="2800" smtClean="0"/>
              <a:t>    </a:t>
            </a:r>
            <a:endParaRPr lang="nl-NL" sz="28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Langdurigheidstoeslag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r>
              <a:rPr lang="nl-NL" sz="2400" smtClean="0"/>
              <a:t>Vijf jaar of langer een inkomen tot 110% van het bijstandsniveau</a:t>
            </a:r>
          </a:p>
          <a:p>
            <a:r>
              <a:rPr lang="nl-NL" sz="2400" smtClean="0"/>
              <a:t>Geen of weinig vermogen</a:t>
            </a:r>
          </a:p>
          <a:p>
            <a:r>
              <a:rPr lang="nl-NL" sz="2400" smtClean="0"/>
              <a:t>21 jaar of ouder</a:t>
            </a:r>
          </a:p>
          <a:p>
            <a:r>
              <a:rPr lang="nl-NL" sz="2400" smtClean="0"/>
              <a:t>Geen AOW / AIO</a:t>
            </a:r>
          </a:p>
          <a:p>
            <a:r>
              <a:rPr lang="nl-NL" sz="2400" smtClean="0"/>
              <a:t>Geen DUO</a:t>
            </a:r>
          </a:p>
          <a:p>
            <a:r>
              <a:rPr lang="nl-NL" sz="2400" smtClean="0"/>
              <a:t>€ 529,00 / € 476,00 / € 370,00</a:t>
            </a:r>
          </a:p>
          <a:p>
            <a:pPr>
              <a:buFont typeface="Arial" charset="0"/>
              <a:buNone/>
            </a:pPr>
            <a:r>
              <a:rPr lang="nl-NL" sz="2800" smtClean="0"/>
              <a:t>    </a:t>
            </a:r>
            <a:endParaRPr lang="nl-NL" sz="28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/>
        </p:nvGraphicFramePr>
        <p:xfrm>
          <a:off x="-952500" y="2513013"/>
          <a:ext cx="11050588" cy="2200275"/>
        </p:xfrm>
        <a:graphic>
          <a:graphicData uri="http://schemas.openxmlformats.org/drawingml/2006/table">
            <a:tbl>
              <a:tblPr/>
              <a:tblGrid>
                <a:gridCol w="5300663"/>
                <a:gridCol w="3106737"/>
                <a:gridCol w="26431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U bent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100% bijstand     110% bijstand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130% bijstand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21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€ 643,41               € 707,75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€ 836,43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22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€ 707,75               € 778,53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€ 920,08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23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€ 900,77               € 990,85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€ 1171,00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ouder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€ 1158,13             € 1273,94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€ 1505,57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Gehuwd/samenwonend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€ 1286,81             € 1415,49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€ 1672,85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54" name="Group 58"/>
          <p:cNvGraphicFramePr>
            <a:graphicFrameLocks noGrp="1"/>
          </p:cNvGraphicFramePr>
          <p:nvPr/>
        </p:nvGraphicFramePr>
        <p:xfrm>
          <a:off x="1371600" y="2519363"/>
          <a:ext cx="6400800" cy="2468562"/>
        </p:xfrm>
        <a:graphic>
          <a:graphicData uri="http://schemas.openxmlformats.org/drawingml/2006/table">
            <a:tbl>
              <a:tblPr/>
              <a:tblGrid>
                <a:gridCol w="3684588"/>
                <a:gridCol w="612775"/>
                <a:gridCol w="21034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bent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Uw vermogen is lager dan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21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22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Alleenstaande 23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ouder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€ 11.700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Gehuwd/samenwonend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€ 11.700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1235075"/>
            <a:ext cx="7366000" cy="530225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/>
          </p:cNvSpPr>
          <p:nvPr>
            <p:ph type="title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Kwijtschelding</a:t>
            </a:r>
          </a:p>
        </p:txBody>
      </p:sp>
      <p:sp>
        <p:nvSpPr>
          <p:cNvPr id="18434" name="Rectangle 8"/>
          <p:cNvSpPr>
            <a:spLocks noGrp="1"/>
          </p:cNvSpPr>
          <p:nvPr>
            <p:ph type="body" sz="half" idx="1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smtClean="0"/>
              <a:t>    </a:t>
            </a:r>
            <a:r>
              <a:rPr lang="nl-NL" sz="2400" smtClean="0"/>
              <a:t>Als u de gemeentelijke belastingen niet of niet op tijd kunt betalen is het mogelijk kwijtschelding aan te vragen of een betalingsregeling te treffen voor de gemeentelijke belastingen.</a:t>
            </a:r>
          </a:p>
          <a:p>
            <a:pPr>
              <a:buFont typeface="Arial" charset="0"/>
              <a:buNone/>
            </a:pPr>
            <a:endParaRPr lang="nl-NL" sz="2800" smtClean="0"/>
          </a:p>
          <a:p>
            <a:pPr>
              <a:buFont typeface="Arial" charset="0"/>
              <a:buNone/>
            </a:pPr>
            <a:r>
              <a:rPr lang="nl-NL" sz="2800" smtClean="0"/>
              <a:t>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/>
          </p:cNvSpPr>
          <p:nvPr>
            <p:ph type="title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Kwijtschelding</a:t>
            </a:r>
          </a:p>
        </p:txBody>
      </p:sp>
      <p:sp>
        <p:nvSpPr>
          <p:cNvPr id="19458" name="Rectangle 8"/>
          <p:cNvSpPr>
            <a:spLocks noGrp="1"/>
          </p:cNvSpPr>
          <p:nvPr>
            <p:ph type="body" sz="half" idx="1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r>
              <a:rPr lang="nl-NL" sz="2400" smtClean="0"/>
              <a:t>Belastingaanslag staat op uw naam</a:t>
            </a:r>
          </a:p>
          <a:p>
            <a:r>
              <a:rPr lang="nl-NL" sz="2400" smtClean="0"/>
              <a:t>Inkomen vrijwel gelijk aan bijstandsniveau</a:t>
            </a:r>
          </a:p>
          <a:p>
            <a:r>
              <a:rPr lang="nl-NL" sz="2400" smtClean="0"/>
              <a:t>Geen of weinig vermogen</a:t>
            </a:r>
          </a:p>
          <a:p>
            <a:r>
              <a:rPr lang="nl-NL" sz="2400" smtClean="0"/>
              <a:t>Mogelijk automatische kwijtschelding</a:t>
            </a:r>
          </a:p>
          <a:p>
            <a:r>
              <a:rPr lang="nl-NL" sz="2400" smtClean="0"/>
              <a:t>Waterschapsheffing</a:t>
            </a:r>
          </a:p>
          <a:p>
            <a:pPr lvl="1"/>
            <a:r>
              <a:rPr lang="nl-NL" sz="2000" smtClean="0"/>
              <a:t>de Dommel</a:t>
            </a:r>
          </a:p>
          <a:p>
            <a:pPr lvl="1"/>
            <a:r>
              <a:rPr lang="nl-NL" sz="2000" smtClean="0"/>
              <a:t>Brabantse Delta</a:t>
            </a:r>
            <a:endParaRPr lang="nl-NL" sz="20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2050" y="1417638"/>
            <a:ext cx="7818438" cy="50450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1263" y="1222375"/>
            <a:ext cx="7351712" cy="50673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Meedoenregeling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800" smtClean="0"/>
              <a:t>    </a:t>
            </a:r>
            <a:r>
              <a:rPr lang="nl-NL" sz="2400" smtClean="0"/>
              <a:t>Tilburgers kunnen meedoen aan leuke, leerzame of gezonde activiteiten. Ook als u minder te besteden heeft. Heeft u een minimuminkomen dan is er de Meedoenregeling. U en uw gezinsleden kunnen daarmee een keus maken uit diverse activiteiten</a:t>
            </a:r>
            <a:r>
              <a:rPr lang="nl-NL" sz="2800" smtClean="0"/>
              <a:t> </a:t>
            </a:r>
            <a:endParaRPr lang="nl-NL" sz="2400" smtClean="0"/>
          </a:p>
          <a:p>
            <a:pPr>
              <a:buFont typeface="Arial" charset="0"/>
              <a:buNone/>
            </a:pPr>
            <a:endParaRPr lang="nl-NL" sz="2400" smtClean="0"/>
          </a:p>
          <a:p>
            <a:pPr>
              <a:buFont typeface="Arial" charset="0"/>
              <a:buNone/>
            </a:pPr>
            <a:r>
              <a:rPr lang="nl-NL" sz="2800" smtClean="0"/>
              <a:t>   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1235075"/>
            <a:ext cx="742315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 idx="4294967295"/>
          </p:nvPr>
        </p:nvSpPr>
        <p:spPr>
          <a:xfrm>
            <a:off x="457200" y="1136650"/>
            <a:ext cx="8229600" cy="950913"/>
          </a:xfrm>
        </p:spPr>
        <p:txBody>
          <a:bodyPr/>
          <a:lstStyle/>
          <a:p>
            <a:r>
              <a:rPr lang="nl-NL" smtClean="0"/>
              <a:t> Contact met de gemeente</a:t>
            </a:r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49350" y="2236788"/>
            <a:ext cx="7377113" cy="410686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73163" y="1223963"/>
            <a:ext cx="7402512" cy="5424487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279525"/>
            <a:ext cx="7199313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2050" y="1235075"/>
            <a:ext cx="7439025" cy="50673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248275"/>
          </a:xfrm>
        </p:spPr>
        <p:txBody>
          <a:bodyPr/>
          <a:lstStyle/>
          <a:p>
            <a:r>
              <a:rPr lang="nl-NL" smtClean="0"/>
              <a:t>Bedankt voor uw aandacht!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1143000" y="890588"/>
            <a:ext cx="7543800" cy="1106487"/>
          </a:xfrm>
        </p:spPr>
        <p:txBody>
          <a:bodyPr/>
          <a:lstStyle/>
          <a:p>
            <a:r>
              <a:rPr lang="nl-NL" smtClean="0"/>
              <a:t>Meedoenregeling</a:t>
            </a:r>
          </a:p>
        </p:txBody>
      </p:sp>
      <p:sp>
        <p:nvSpPr>
          <p:cNvPr id="4198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1143000" y="2201863"/>
            <a:ext cx="7543800" cy="3924300"/>
          </a:xfrm>
        </p:spPr>
        <p:txBody>
          <a:bodyPr/>
          <a:lstStyle/>
          <a:p>
            <a:r>
              <a:rPr lang="nl-NL" sz="2400" smtClean="0"/>
              <a:t>inkomen lager dan 130% van de bijstandsnorm  </a:t>
            </a:r>
          </a:p>
          <a:p>
            <a:r>
              <a:rPr lang="nl-NL" sz="2400" smtClean="0"/>
              <a:t>Geen of weinig vermogen</a:t>
            </a:r>
          </a:p>
          <a:p>
            <a:r>
              <a:rPr lang="nl-NL" sz="2400" smtClean="0"/>
              <a:t>€ 100,00</a:t>
            </a:r>
          </a:p>
          <a:p>
            <a:r>
              <a:rPr lang="nl-NL" sz="2400" smtClean="0"/>
              <a:t>Ieder gezinslid (t/m 17)  </a:t>
            </a:r>
          </a:p>
          <a:p>
            <a:r>
              <a:rPr lang="nl-NL" sz="2400" smtClean="0"/>
              <a:t>Geen DUO</a:t>
            </a:r>
          </a:p>
          <a:p>
            <a:r>
              <a:rPr lang="nl-NL" sz="2400" smtClean="0"/>
              <a:t>Vernieuwde afspraken met st. Leergeld</a:t>
            </a:r>
            <a:endParaRPr lang="nl-NL" sz="2400" i="1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Group 2"/>
          <p:cNvGraphicFramePr>
            <a:graphicFrameLocks noGrp="1"/>
          </p:cNvGraphicFramePr>
          <p:nvPr/>
        </p:nvGraphicFramePr>
        <p:xfrm>
          <a:off x="-952500" y="2513013"/>
          <a:ext cx="11050588" cy="2200278"/>
        </p:xfrm>
        <a:graphic>
          <a:graphicData uri="http://schemas.openxmlformats.org/drawingml/2006/table">
            <a:tbl>
              <a:tblPr/>
              <a:tblGrid>
                <a:gridCol w="5300663"/>
                <a:gridCol w="3106737"/>
                <a:gridCol w="2643188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U bent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100% bijstand     110% bijstand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130% bijstand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21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€ 643,41               € 707,75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€ 836,43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22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€ 707,75               € 778,53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€ 920,08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23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€ 900,77               € 990,85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€ 1171,00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Alleenstaande ouder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€ 1158,13             € 1273,94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€ 1505,57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                                       Gehuwd/samenwonend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€ 1286,81             € 1415,49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€ 1672,85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Group 2"/>
          <p:cNvGraphicFramePr>
            <a:graphicFrameLocks noGrp="1"/>
          </p:cNvGraphicFramePr>
          <p:nvPr/>
        </p:nvGraphicFramePr>
        <p:xfrm>
          <a:off x="1371600" y="2519363"/>
          <a:ext cx="6400800" cy="2468880"/>
        </p:xfrm>
        <a:graphic>
          <a:graphicData uri="http://schemas.openxmlformats.org/drawingml/2006/table">
            <a:tbl>
              <a:tblPr/>
              <a:tblGrid>
                <a:gridCol w="3684588"/>
                <a:gridCol w="612775"/>
                <a:gridCol w="21034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 bent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Uw vermogen is lager dan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21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22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Alleenstaande 23 jaar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€ 5.850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Alleenstaande ouder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€ 11.700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    Gehuwd/samenwonend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€ 11.700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162050" y="1417638"/>
            <a:ext cx="7818438" cy="5045075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 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1263" y="1222375"/>
            <a:ext cx="7351712" cy="50673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50" y="1260475"/>
            <a:ext cx="74263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723</Words>
  <Application>Microsoft Office PowerPoint</Application>
  <PresentationFormat>Diavoorstelling (4:3)</PresentationFormat>
  <Paragraphs>194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Office-thema</vt:lpstr>
      <vt:lpstr>Minima regelingen Tilburg   Team Maatschappelijke Ondersteuning  Jeroen Vermetten</vt:lpstr>
      <vt:lpstr>Wat gaan we doen? </vt:lpstr>
      <vt:lpstr>Meedoenregeling</vt:lpstr>
      <vt:lpstr>Meedoenregeling</vt:lpstr>
      <vt:lpstr>PowerPoint-presentatie</vt:lpstr>
      <vt:lpstr>PowerPoint-presentatie</vt:lpstr>
      <vt:lpstr> </vt:lpstr>
      <vt:lpstr> </vt:lpstr>
      <vt:lpstr>PowerPoint-presentatie</vt:lpstr>
      <vt:lpstr>Collectieve Zorgverzekering</vt:lpstr>
      <vt:lpstr>Collectieve Zorgverzekering</vt:lpstr>
      <vt:lpstr>PowerPoint-presentatie</vt:lpstr>
      <vt:lpstr> </vt:lpstr>
      <vt:lpstr> </vt:lpstr>
      <vt:lpstr>Bijzondere bijstand</vt:lpstr>
      <vt:lpstr>Bijzondere bijstand</vt:lpstr>
      <vt:lpstr>Draagkracht uit inkomen</vt:lpstr>
      <vt:lpstr>Draagkracht uit vermogen</vt:lpstr>
      <vt:lpstr>Bijzondere bijstand (o.a.)</vt:lpstr>
      <vt:lpstr>Duurzame gebruiksgoederen (o.a.)</vt:lpstr>
      <vt:lpstr>Langdurigheidstoeslag</vt:lpstr>
      <vt:lpstr>Langdurigheidstoeslag</vt:lpstr>
      <vt:lpstr>PowerPoint-presentatie</vt:lpstr>
      <vt:lpstr>PowerPoint-presentatie</vt:lpstr>
      <vt:lpstr> </vt:lpstr>
      <vt:lpstr>Kwijtschelding</vt:lpstr>
      <vt:lpstr>Kwijtschelding</vt:lpstr>
      <vt:lpstr> </vt:lpstr>
      <vt:lpstr> </vt:lpstr>
      <vt:lpstr> </vt:lpstr>
      <vt:lpstr> Contact met de gemeente</vt:lpstr>
      <vt:lpstr> </vt:lpstr>
      <vt:lpstr>PowerPoint-presentatie</vt:lpstr>
      <vt:lpstr> </vt:lpstr>
      <vt:lpstr>Bedankt voor uw aandacht!</vt:lpstr>
    </vt:vector>
  </TitlesOfParts>
  <Company>gmt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sekitfe</dc:creator>
  <cp:lastModifiedBy>Gebruiker</cp:lastModifiedBy>
  <cp:revision>51</cp:revision>
  <dcterms:created xsi:type="dcterms:W3CDTF">2011-12-19T15:37:42Z</dcterms:created>
  <dcterms:modified xsi:type="dcterms:W3CDTF">2014-06-11T15:34:26Z</dcterms:modified>
</cp:coreProperties>
</file>